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4" r:id="rId6"/>
    <p:sldId id="27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5" r:id="rId21"/>
    <p:sldId id="276" r:id="rId22"/>
    <p:sldId id="277" r:id="rId23"/>
    <p:sldId id="278" r:id="rId24"/>
    <p:sldId id="279" r:id="rId25"/>
    <p:sldId id="280" r:id="rId26"/>
    <p:sldId id="29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otohns.biomedcentral.com/articles/10.1186/1916-0216-43-4%20on%202017/07/24" TargetMode="External"/><Relationship Id="rId2" Type="http://schemas.openxmlformats.org/officeDocument/2006/relationships/hyperlink" Target="https://www.utmb.edu/otoref/Grnds/Advanced-Laryngeal-CA-2003-12/Advanced-LaryngeaL-CA-2003-1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tmb.edu/otoref/grnds/ca-glottic-2013-10-15/ca-glottic-pic-2013-10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73951-1427-45F0-A25F-070A5061DB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Some thoughts on Carcinoma Larynx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E5742-0DA2-417E-BAE9-24534BF20C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/>
              <a:t>Dr. </a:t>
            </a:r>
            <a:r>
              <a:rPr lang="en-CA"/>
              <a:t>Dinesh Kumar Sharma </a:t>
            </a:r>
            <a:br>
              <a:rPr lang="en-CA"/>
            </a:br>
            <a:r>
              <a:rPr lang="en-CA"/>
              <a:t>MS (ENT), formerly Assistant Professor, GMC Amritsar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9964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E76BD-B6B0-4BEF-B7F2-2BA3AF061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Advanced Stage Laryngeal Cancer-2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4FFC2-FDD0-44E6-9484-5AFBC2BD3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This provided the basis for the development of a new strategy, leading to the preservation of the larynx in selected patients</a:t>
            </a:r>
          </a:p>
          <a:p>
            <a:r>
              <a:rPr lang="en-CA" dirty="0"/>
              <a:t>After the initial chemotherapy:</a:t>
            </a:r>
          </a:p>
          <a:p>
            <a:pPr lvl="1"/>
            <a:r>
              <a:rPr lang="en-CA" dirty="0"/>
              <a:t>The good responders receive radiotherapy</a:t>
            </a:r>
          </a:p>
          <a:p>
            <a:pPr lvl="1"/>
            <a:r>
              <a:rPr lang="en-CA" dirty="0"/>
              <a:t>The poor responders undergo a total laryngectomy</a:t>
            </a:r>
          </a:p>
        </p:txBody>
      </p:sp>
    </p:spTree>
    <p:extLst>
      <p:ext uri="{BB962C8B-B14F-4D97-AF65-F5344CB8AC3E}">
        <p14:creationId xmlns:p14="http://schemas.microsoft.com/office/powerpoint/2010/main" val="2501031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24CA9-394F-4A24-AA12-3321D06C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Neck Dissection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D3AAD-82DA-4971-B388-55E4AAEE1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 A therapeutic neck dissection is performed at the time of initial surgery in patients with clinical node involvement.</a:t>
            </a:r>
          </a:p>
          <a:p>
            <a:r>
              <a:rPr lang="en-CA" dirty="0"/>
              <a:t>An elective neck dissection is generally carried out in patients with cancer of the supraglottic larynx</a:t>
            </a:r>
          </a:p>
        </p:txBody>
      </p:sp>
    </p:spTree>
    <p:extLst>
      <p:ext uri="{BB962C8B-B14F-4D97-AF65-F5344CB8AC3E}">
        <p14:creationId xmlns:p14="http://schemas.microsoft.com/office/powerpoint/2010/main" val="2144440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85D9-7D3C-4941-BB14-41A50295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Radiotherapy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FC347-8C10-4425-9EAF-9C459CA81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 Postoperative radiotherapy is given to the primary site and neck, based on the clinicopathological risk factors:</a:t>
            </a:r>
          </a:p>
          <a:p>
            <a:pPr lvl="1"/>
            <a:r>
              <a:rPr lang="en-CA" dirty="0"/>
              <a:t>Positive or closed surgical margins</a:t>
            </a:r>
          </a:p>
          <a:p>
            <a:pPr lvl="1"/>
            <a:r>
              <a:rPr lang="en-CA" dirty="0"/>
              <a:t>Perineural invasion</a:t>
            </a:r>
          </a:p>
          <a:p>
            <a:pPr lvl="1"/>
            <a:r>
              <a:rPr lang="en-CA" dirty="0"/>
              <a:t>Multiple lymph node involvement in the neck</a:t>
            </a:r>
          </a:p>
          <a:p>
            <a:pPr lvl="1"/>
            <a:r>
              <a:rPr lang="en-CA" dirty="0"/>
              <a:t>Extracapsular spread. </a:t>
            </a:r>
          </a:p>
        </p:txBody>
      </p:sp>
    </p:spTree>
    <p:extLst>
      <p:ext uri="{BB962C8B-B14F-4D97-AF65-F5344CB8AC3E}">
        <p14:creationId xmlns:p14="http://schemas.microsoft.com/office/powerpoint/2010/main" val="4207127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A44E6-8A5F-4CCB-AE7B-E6A1519D8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Treatment of early laryngeal cancer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3FCED-9CA3-4D98-A625-7003A027E4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4855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B778-8B58-426D-AC4F-7485F5CF0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Laser surgery versus radiotherapy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5C0B-0A65-486C-A97B-A717FF067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3651504"/>
          </a:xfrm>
        </p:spPr>
        <p:txBody>
          <a:bodyPr/>
          <a:lstStyle/>
          <a:p>
            <a:r>
              <a:rPr lang="en-CA" dirty="0"/>
              <a:t>Two treatment options are widely used for the cure of T1 glottic squamous cell carcinomas: </a:t>
            </a:r>
          </a:p>
          <a:p>
            <a:pPr lvl="1"/>
            <a:r>
              <a:rPr lang="en-CA" dirty="0"/>
              <a:t>Radiotherapy</a:t>
            </a:r>
          </a:p>
          <a:p>
            <a:pPr lvl="1"/>
            <a:r>
              <a:rPr lang="en-CA" dirty="0"/>
              <a:t>Surgical removal</a:t>
            </a:r>
          </a:p>
          <a:p>
            <a:r>
              <a:rPr lang="en-CA" dirty="0"/>
              <a:t>There is ongoing controversy about whether laser excision should be offered to patients with T1 glottic carcinomas.</a:t>
            </a:r>
          </a:p>
        </p:txBody>
      </p:sp>
    </p:spTree>
    <p:extLst>
      <p:ext uri="{BB962C8B-B14F-4D97-AF65-F5344CB8AC3E}">
        <p14:creationId xmlns:p14="http://schemas.microsoft.com/office/powerpoint/2010/main" val="3023384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20650-DC8D-4FD9-9FE5-5A4FE74D8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Carcinomas of the glottis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E1909-7B87-4E80-8AFE-803C91647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Usually diagnosed in the early stage of the disease</a:t>
            </a:r>
          </a:p>
          <a:p>
            <a:r>
              <a:rPr lang="en-CA" dirty="0"/>
              <a:t>Seldom malignant spread to regional lymph nodes</a:t>
            </a:r>
          </a:p>
          <a:p>
            <a:r>
              <a:rPr lang="en-CA" dirty="0"/>
              <a:t>Distant metastases extremely rare </a:t>
            </a:r>
          </a:p>
          <a:p>
            <a:r>
              <a:rPr lang="en-CA" dirty="0"/>
              <a:t>Relatively good prognosis</a:t>
            </a:r>
          </a:p>
        </p:txBody>
      </p:sp>
    </p:spTree>
    <p:extLst>
      <p:ext uri="{BB962C8B-B14F-4D97-AF65-F5344CB8AC3E}">
        <p14:creationId xmlns:p14="http://schemas.microsoft.com/office/powerpoint/2010/main" val="2488390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5914-A841-4EED-9A27-41A55710E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Transoral laser excision: 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15238-36A5-44DD-A9FD-A704F191C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An effective, definitive treatment for glottic cancers</a:t>
            </a:r>
          </a:p>
          <a:p>
            <a:r>
              <a:rPr lang="en-CA" dirty="0"/>
              <a:t>Less expensive </a:t>
            </a:r>
          </a:p>
          <a:p>
            <a:r>
              <a:rPr lang="en-CA" dirty="0"/>
              <a:t>More convenient than traditional external beam radiotherapy</a:t>
            </a:r>
          </a:p>
          <a:p>
            <a:r>
              <a:rPr lang="en-CA" dirty="0"/>
              <a:t>Affords an additional line of treatment, as recurrences can be treated with radiotherapy</a:t>
            </a:r>
          </a:p>
        </p:txBody>
      </p:sp>
    </p:spTree>
    <p:extLst>
      <p:ext uri="{BB962C8B-B14F-4D97-AF65-F5344CB8AC3E}">
        <p14:creationId xmlns:p14="http://schemas.microsoft.com/office/powerpoint/2010/main" val="2272832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81D22-1B6F-4FC6-9B92-D99BDD157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Transoral laser excision: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E2018-7042-4E72-94B6-D0C37D8E8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Complete removal of the tumor is not possible in every case</a:t>
            </a:r>
          </a:p>
          <a:p>
            <a:r>
              <a:rPr lang="en-CA" dirty="0"/>
              <a:t>Additional therapy may be needed</a:t>
            </a:r>
          </a:p>
          <a:p>
            <a:r>
              <a:rPr lang="en-CA" dirty="0"/>
              <a:t>This increases the treatment load on the patient, as well as increases the costs</a:t>
            </a:r>
          </a:p>
          <a:p>
            <a:r>
              <a:rPr lang="en-CA" dirty="0"/>
              <a:t>Laser treatment should only be considered in small, mid-cord tumors at one vocal cord, without impaired mobility (T1a)</a:t>
            </a:r>
          </a:p>
          <a:p>
            <a:r>
              <a:rPr lang="en-CA" dirty="0"/>
              <a:t>The effectiveness directly depends on the physician's ability to identify and visualize the limits of the tumor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0687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1088-CA75-4677-9431-59D8FDA61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Malignant tumours localized at anterior commissure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AF8EB-12E5-4D92-B2B4-ACCD55A82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Some controversy about the applicability of laser treatment</a:t>
            </a:r>
          </a:p>
          <a:p>
            <a:r>
              <a:rPr lang="en-CA" dirty="0"/>
              <a:t> Most authors state that it is contraindicated to apply laser excision in this region</a:t>
            </a:r>
          </a:p>
          <a:p>
            <a:r>
              <a:rPr lang="en-CA" dirty="0"/>
              <a:t>At present, it is generally accepted that tumors localized to the anterior commissure are contraindicatory to laser resection</a:t>
            </a:r>
          </a:p>
          <a:p>
            <a:r>
              <a:rPr lang="en-CA" dirty="0"/>
              <a:t>Radiotherapy is the treatment of choice with this type of malignancy.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2726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9BF4C-9A95-4180-AC8A-1A8C94A0A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Recommended indications for radiotherapy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32326-C787-47B6-B887-50D4283F0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Recurrence after one or more prior vocal fold </a:t>
            </a:r>
            <a:r>
              <a:rPr lang="en-CA" dirty="0" err="1"/>
              <a:t>strippings</a:t>
            </a:r>
            <a:r>
              <a:rPr lang="en-CA" dirty="0"/>
              <a:t> </a:t>
            </a:r>
          </a:p>
          <a:p>
            <a:r>
              <a:rPr lang="en-CA" dirty="0"/>
              <a:t>Recurrence in a short period after stripping</a:t>
            </a:r>
          </a:p>
          <a:p>
            <a:r>
              <a:rPr lang="en-CA" dirty="0"/>
              <a:t>An inability to follow closely after treatment</a:t>
            </a:r>
          </a:p>
          <a:p>
            <a:r>
              <a:rPr lang="en-CA" dirty="0"/>
              <a:t>The voice quality is critical (professional singers)</a:t>
            </a:r>
          </a:p>
          <a:p>
            <a:r>
              <a:rPr lang="en-CA" dirty="0"/>
              <a:t>Overall poor operative risks</a:t>
            </a:r>
          </a:p>
          <a:p>
            <a:r>
              <a:rPr lang="en-CA" dirty="0"/>
              <a:t>Anterior commissure lesion which are inaccessible for complete endoscopic ablation</a:t>
            </a:r>
          </a:p>
        </p:txBody>
      </p:sp>
    </p:spTree>
    <p:extLst>
      <p:ext uri="{BB962C8B-B14F-4D97-AF65-F5344CB8AC3E}">
        <p14:creationId xmlns:p14="http://schemas.microsoft.com/office/powerpoint/2010/main" val="177148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E7840-EDBC-4B18-8DDD-E3ABCEFE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Complex anatomy and embryology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E9289-6B74-48F3-A3FF-125EC3377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/>
              <a:t>Supraglottis</a:t>
            </a:r>
            <a:r>
              <a:rPr lang="en-CA" dirty="0"/>
              <a:t> is embryologically distinct from the glottis</a:t>
            </a:r>
          </a:p>
          <a:p>
            <a:r>
              <a:rPr lang="en-CA" dirty="0"/>
              <a:t>Anatomic barriers produce laryngeal compartments</a:t>
            </a:r>
          </a:p>
          <a:p>
            <a:r>
              <a:rPr lang="en-CA" dirty="0"/>
              <a:t>Quadrangular membrane and conus </a:t>
            </a:r>
            <a:r>
              <a:rPr lang="en-CA" dirty="0" err="1"/>
              <a:t>elasticus</a:t>
            </a:r>
            <a:r>
              <a:rPr lang="en-CA" dirty="0"/>
              <a:t> form supra and subglottic barriers respectively</a:t>
            </a:r>
          </a:p>
          <a:p>
            <a:r>
              <a:rPr lang="en-CA" dirty="0"/>
              <a:t>Growth and spread of cancer is determined by the site of origin of the primary tumor</a:t>
            </a:r>
          </a:p>
        </p:txBody>
      </p:sp>
    </p:spTree>
    <p:extLst>
      <p:ext uri="{BB962C8B-B14F-4D97-AF65-F5344CB8AC3E}">
        <p14:creationId xmlns:p14="http://schemas.microsoft.com/office/powerpoint/2010/main" val="4172974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3CE47-00CB-425A-888A-0370E8A7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Treatment of Advanced Laryngeal Cancer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A137F-A009-4D65-B24A-6C8F7B13B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1422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47D1-0A40-480B-946E-C6D3D4EB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Advanced Laryngeal Cancer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C9C55-F362-4845-8921-882298839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706" y="2565991"/>
            <a:ext cx="8770571" cy="3651504"/>
          </a:xfrm>
        </p:spPr>
        <p:txBody>
          <a:bodyPr>
            <a:normAutofit/>
          </a:bodyPr>
          <a:lstStyle/>
          <a:p>
            <a:r>
              <a:rPr lang="en-CA" dirty="0"/>
              <a:t>Single-modality treatment for early disease</a:t>
            </a:r>
          </a:p>
          <a:p>
            <a:r>
              <a:rPr lang="en-CA" dirty="0"/>
              <a:t>Multimodality treatment for advanced disease</a:t>
            </a:r>
          </a:p>
          <a:p>
            <a:pPr lvl="1"/>
            <a:r>
              <a:rPr lang="en-CA" dirty="0"/>
              <a:t>Surgery with radiotherapy post operatively</a:t>
            </a:r>
          </a:p>
          <a:p>
            <a:r>
              <a:rPr lang="en-CA" dirty="0"/>
              <a:t>Chemotherapy and radiation as part of laryngeal preservation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667986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B1441-6DF9-475C-9980-603C53F58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Treatment Planning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A2485-6C5A-42C0-ABD3-9D2B5D39C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499443"/>
          </a:xfrm>
        </p:spPr>
        <p:txBody>
          <a:bodyPr/>
          <a:lstStyle/>
          <a:p>
            <a:r>
              <a:rPr lang="en-CA" dirty="0"/>
              <a:t>Patient Preference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C3D21-D1A2-4029-98A2-4A9FFD12E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699" y="2955851"/>
            <a:ext cx="4160520" cy="3140149"/>
          </a:xfrm>
        </p:spPr>
        <p:txBody>
          <a:bodyPr/>
          <a:lstStyle/>
          <a:p>
            <a:r>
              <a:rPr lang="en-CA" dirty="0"/>
              <a:t>Preservation of voice and swallowing</a:t>
            </a:r>
          </a:p>
          <a:p>
            <a:r>
              <a:rPr lang="en-CA" dirty="0"/>
              <a:t>Avoidance of stoma</a:t>
            </a:r>
          </a:p>
          <a:p>
            <a:r>
              <a:rPr lang="en-CA" dirty="0"/>
              <a:t>Cost, length of treatment and travel</a:t>
            </a:r>
          </a:p>
          <a:p>
            <a:r>
              <a:rPr lang="en-CA" dirty="0"/>
              <a:t>Toxicity of therapy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EDCAE2-D0C2-4D64-A2A7-DC6F1B409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499443"/>
          </a:xfrm>
        </p:spPr>
        <p:txBody>
          <a:bodyPr/>
          <a:lstStyle/>
          <a:p>
            <a:r>
              <a:rPr lang="en-CA" dirty="0"/>
              <a:t>Physician Preference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AFC5D8-2C66-45CE-BF4C-3238025D4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43751" y="2955851"/>
            <a:ext cx="4160520" cy="3140149"/>
          </a:xfrm>
        </p:spPr>
        <p:txBody>
          <a:bodyPr/>
          <a:lstStyle/>
          <a:p>
            <a:r>
              <a:rPr lang="en-CA" dirty="0"/>
              <a:t>Expertise and experience</a:t>
            </a:r>
          </a:p>
          <a:p>
            <a:r>
              <a:rPr lang="en-CA" dirty="0"/>
              <a:t>Institutional policies and protocols</a:t>
            </a:r>
          </a:p>
          <a:p>
            <a:r>
              <a:rPr lang="en-CA" dirty="0"/>
              <a:t>Available resources</a:t>
            </a:r>
          </a:p>
        </p:txBody>
      </p:sp>
    </p:spTree>
    <p:extLst>
      <p:ext uri="{BB962C8B-B14F-4D97-AF65-F5344CB8AC3E}">
        <p14:creationId xmlns:p14="http://schemas.microsoft.com/office/powerpoint/2010/main" val="72164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9A764-5D52-4A00-A85F-DFE2AC43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type of surgery?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D198B-7AB8-48BA-96B8-0EAB69D18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Advanced disease traditionally treated with total laryngectomy</a:t>
            </a:r>
          </a:p>
          <a:p>
            <a:r>
              <a:rPr lang="en-CA" dirty="0"/>
              <a:t>Neck dissection</a:t>
            </a:r>
          </a:p>
          <a:p>
            <a:r>
              <a:rPr lang="en-CA" dirty="0"/>
              <a:t>In selected patients endoscopic laser resection or partial laryngectomies such as supraglottic, </a:t>
            </a:r>
            <a:r>
              <a:rPr lang="en-CA" dirty="0" err="1"/>
              <a:t>supracricoid</a:t>
            </a:r>
            <a:r>
              <a:rPr lang="en-CA" dirty="0"/>
              <a:t> or subtotal </a:t>
            </a:r>
          </a:p>
        </p:txBody>
      </p:sp>
    </p:spTree>
    <p:extLst>
      <p:ext uri="{BB962C8B-B14F-4D97-AF65-F5344CB8AC3E}">
        <p14:creationId xmlns:p14="http://schemas.microsoft.com/office/powerpoint/2010/main" val="3025861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51886-F825-48C1-A48C-B5A2BACB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treatment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F9AB9-E3D6-4A2E-82AA-B2B70C1A7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Radiotherapy alone</a:t>
            </a:r>
          </a:p>
          <a:p>
            <a:r>
              <a:rPr lang="en-CA" dirty="0"/>
              <a:t>Induction chemotherapy      (followed by radiotherapy?)</a:t>
            </a:r>
          </a:p>
          <a:p>
            <a:r>
              <a:rPr lang="en-CA" dirty="0"/>
              <a:t>Concurrent chemo-radiotherapy (CCR)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sz="1800" i="1" dirty="0"/>
              <a:t>         If the chemotherapy is the primary treatment, intended to be the only treatment, it is called induction chemotherapy.</a:t>
            </a:r>
          </a:p>
          <a:p>
            <a:pPr marL="0" indent="0">
              <a:buNone/>
            </a:pPr>
            <a:r>
              <a:rPr lang="en-CA" sz="1800" i="1" dirty="0"/>
              <a:t>               The use of chemotherapy delivered concurrently with radiation.</a:t>
            </a:r>
          </a:p>
          <a:p>
            <a:pPr marL="0" indent="0">
              <a:buNone/>
            </a:pPr>
            <a:endParaRPr lang="en-CA" sz="1800" i="1" dirty="0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E7BE6A4C-C2F6-44F9-9780-FDD109A305A1}"/>
              </a:ext>
            </a:extLst>
          </p:cNvPr>
          <p:cNvSpPr/>
          <p:nvPr/>
        </p:nvSpPr>
        <p:spPr>
          <a:xfrm>
            <a:off x="5910146" y="2810108"/>
            <a:ext cx="309685" cy="30108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4D2E7A-84CB-459F-A158-946AE7ACA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9762" y="4177675"/>
            <a:ext cx="333662" cy="3385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45D305-FC38-4A62-B7B1-8103C0576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5488" y="3280599"/>
            <a:ext cx="353599" cy="3414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FCCD9A-F985-45ED-AD9E-78EED11EE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087" y="3280599"/>
            <a:ext cx="353599" cy="3414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CF28CC-DA4A-4CF9-98EF-9034AC0E4A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3700" y="4961667"/>
            <a:ext cx="353599" cy="3414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10FEB2-4AFF-42D2-B54C-E0F0C13EB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7299" y="4961667"/>
            <a:ext cx="353599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85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42D1B-E714-4A0D-BAAE-AF1045343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Radiotherapy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280B8-DE3A-419A-A1D8-E6B52AD71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RT historically played a major role in the management of HNSCC</a:t>
            </a:r>
          </a:p>
          <a:p>
            <a:r>
              <a:rPr lang="en-CA" dirty="0"/>
              <a:t>Advanced T3,4 lesions treated with conventional RT only may have poorer prognosis </a:t>
            </a:r>
          </a:p>
        </p:txBody>
      </p:sp>
    </p:spTree>
    <p:extLst>
      <p:ext uri="{BB962C8B-B14F-4D97-AF65-F5344CB8AC3E}">
        <p14:creationId xmlns:p14="http://schemas.microsoft.com/office/powerpoint/2010/main" val="2535607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54E2C-394D-4D24-BAD2-1813D7509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5 R's Of Fractionation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9F05-3A95-490C-A13D-B0E43E821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74849"/>
            <a:ext cx="8770571" cy="4583151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Repair</a:t>
            </a:r>
          </a:p>
          <a:p>
            <a:pPr lvl="1"/>
            <a:r>
              <a:rPr lang="en-CA" dirty="0"/>
              <a:t> to allow </a:t>
            </a:r>
            <a:r>
              <a:rPr lang="en-CA" dirty="0" err="1"/>
              <a:t>sublethal</a:t>
            </a:r>
            <a:r>
              <a:rPr lang="en-CA" dirty="0"/>
              <a:t> damage repair</a:t>
            </a:r>
          </a:p>
          <a:p>
            <a:r>
              <a:rPr lang="en-CA" dirty="0"/>
              <a:t>Redistribution</a:t>
            </a:r>
          </a:p>
          <a:p>
            <a:pPr lvl="1"/>
            <a:r>
              <a:rPr lang="en-CA" dirty="0"/>
              <a:t>Cells in S-phase are typically </a:t>
            </a:r>
            <a:r>
              <a:rPr lang="en-CA" dirty="0" err="1"/>
              <a:t>radioresistant</a:t>
            </a:r>
            <a:r>
              <a:rPr lang="en-CA" dirty="0"/>
              <a:t>, whereas those in late G2 and M phase are relatively sensitive. </a:t>
            </a:r>
          </a:p>
          <a:p>
            <a:r>
              <a:rPr lang="en-CA" dirty="0" err="1"/>
              <a:t>Reoxygenation</a:t>
            </a:r>
            <a:endParaRPr lang="en-CA" dirty="0"/>
          </a:p>
          <a:p>
            <a:r>
              <a:rPr lang="en-CA" dirty="0"/>
              <a:t>Repopulation</a:t>
            </a:r>
          </a:p>
          <a:p>
            <a:pPr lvl="1"/>
            <a:r>
              <a:rPr lang="en-CA" dirty="0"/>
              <a:t>It is the increase in cell division that is seen in normal and malignant cells at some point after radiation is delivered.</a:t>
            </a:r>
          </a:p>
          <a:p>
            <a:r>
              <a:rPr lang="en-CA" dirty="0" err="1"/>
              <a:t>Radiosensitivity</a:t>
            </a:r>
            <a:endParaRPr lang="en-CA" dirty="0"/>
          </a:p>
          <a:p>
            <a:pPr lvl="1"/>
            <a:r>
              <a:rPr lang="en-CA" dirty="0"/>
              <a:t>Radiosensitive cells include </a:t>
            </a:r>
            <a:r>
              <a:rPr lang="en-CA" dirty="0" err="1"/>
              <a:t>haemotological</a:t>
            </a:r>
            <a:r>
              <a:rPr lang="en-CA" dirty="0"/>
              <a:t> cells, epithelial stem cells, gametes and tumour cells</a:t>
            </a:r>
          </a:p>
        </p:txBody>
      </p:sp>
    </p:spTree>
    <p:extLst>
      <p:ext uri="{BB962C8B-B14F-4D97-AF65-F5344CB8AC3E}">
        <p14:creationId xmlns:p14="http://schemas.microsoft.com/office/powerpoint/2010/main" val="1890883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24BAB-553E-46C8-864E-D961FC7FC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Alerted Fractionation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B6EF5-6BFA-4450-85CD-F5CB2C44C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Altered fractionation refers to delivery of multiple fractions/day without increasing the overall treatment time</a:t>
            </a:r>
          </a:p>
          <a:p>
            <a:r>
              <a:rPr lang="en-CA" dirty="0"/>
              <a:t>To address tumor repopulation and increase tumor kill without increasing long-term toxicity</a:t>
            </a:r>
          </a:p>
          <a:p>
            <a:r>
              <a:rPr lang="en-CA" dirty="0"/>
              <a:t>Acute toxicity may be increased</a:t>
            </a:r>
          </a:p>
        </p:txBody>
      </p:sp>
    </p:spTree>
    <p:extLst>
      <p:ext uri="{BB962C8B-B14F-4D97-AF65-F5344CB8AC3E}">
        <p14:creationId xmlns:p14="http://schemas.microsoft.com/office/powerpoint/2010/main" val="873453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D2B8A-1C3C-44EB-8A53-6BB4923C6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Alerted Fractionation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81FAB-C8ED-41AB-AD7D-C5DD21BC6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Hyperfractionation</a:t>
            </a:r>
            <a:r>
              <a:rPr lang="en-CA" dirty="0"/>
              <a:t> (     total dose &amp; number fractions        dose/fraction; 75 </a:t>
            </a:r>
            <a:r>
              <a:rPr lang="en-CA" dirty="0" err="1"/>
              <a:t>Gy</a:t>
            </a:r>
            <a:r>
              <a:rPr lang="en-CA" dirty="0"/>
              <a:t> units in fractions of 1.25 </a:t>
            </a:r>
            <a:r>
              <a:rPr lang="en-CA" dirty="0" err="1"/>
              <a:t>Gy</a:t>
            </a:r>
            <a:r>
              <a:rPr lang="en-CA" dirty="0"/>
              <a:t> units twice a day)</a:t>
            </a:r>
          </a:p>
          <a:p>
            <a:r>
              <a:rPr lang="en-CA" dirty="0"/>
              <a:t>Accelerated fractionation ( unchanged total dose &amp; number fractions  overall treatment time)</a:t>
            </a:r>
          </a:p>
          <a:p>
            <a:r>
              <a:rPr lang="en-CA" dirty="0"/>
              <a:t>Split course accelerated fractionation schedule</a:t>
            </a:r>
          </a:p>
          <a:p>
            <a:r>
              <a:rPr lang="en-CA" dirty="0"/>
              <a:t>Accelerated fractionation with concomitant boost (boost dose as a second daily fraction for the last 12 days of a 6 </a:t>
            </a:r>
            <a:r>
              <a:rPr lang="en-CA" dirty="0" err="1"/>
              <a:t>wk</a:t>
            </a:r>
            <a:r>
              <a:rPr lang="en-CA" dirty="0"/>
              <a:t> therapy)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FF47BCD-E556-4B9B-810E-7575174BE4B0}"/>
              </a:ext>
            </a:extLst>
          </p:cNvPr>
          <p:cNvSpPr/>
          <p:nvPr/>
        </p:nvSpPr>
        <p:spPr>
          <a:xfrm>
            <a:off x="8952613" y="2537638"/>
            <a:ext cx="233917" cy="2729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1820E720-306E-4D4C-A2ED-29F3A459526A}"/>
              </a:ext>
            </a:extLst>
          </p:cNvPr>
          <p:cNvSpPr/>
          <p:nvPr/>
        </p:nvSpPr>
        <p:spPr>
          <a:xfrm>
            <a:off x="5401340" y="2562447"/>
            <a:ext cx="244549" cy="2480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09353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66B0C-CE80-4487-BA02-22A1E540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Complications after 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4622C-70BE-45D1-BA36-71E31D1AC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Compared to standard fractionation all three altered fractionation schemes had significantly worse acute side effects (about 50% patients)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019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36336-A8CD-41E8-A191-C5A667B03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Anatomy and Embryology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09CD5-E6EB-43D1-9C58-C8EAADA61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Supraglottic structures arise from the buccopharyngeal anlage (arch III &amp; IV)</a:t>
            </a:r>
          </a:p>
          <a:p>
            <a:r>
              <a:rPr lang="en-CA" dirty="0"/>
              <a:t>Glottic and subglottic structures from the </a:t>
            </a:r>
            <a:r>
              <a:rPr lang="en-CA" dirty="0" err="1"/>
              <a:t>tracheobrochial</a:t>
            </a:r>
            <a:r>
              <a:rPr lang="en-CA" dirty="0"/>
              <a:t> anlage (arch V &amp; VI)</a:t>
            </a:r>
          </a:p>
          <a:p>
            <a:r>
              <a:rPr lang="en-CA" dirty="0"/>
              <a:t>The glottis seems to arise from paired lateral structures that fuse at the midline at the anterior commissure </a:t>
            </a:r>
          </a:p>
        </p:txBody>
      </p:sp>
    </p:spTree>
    <p:extLst>
      <p:ext uri="{BB962C8B-B14F-4D97-AF65-F5344CB8AC3E}">
        <p14:creationId xmlns:p14="http://schemas.microsoft.com/office/powerpoint/2010/main" val="2736548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D1412-2BEA-427F-897C-06221782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Rationale of combining CT with 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8DB58-B55A-40AC-A4AD-00E4920BE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Improved locoregional and distant failure rates after RT of advanced malignancies</a:t>
            </a:r>
          </a:p>
          <a:p>
            <a:r>
              <a:rPr lang="en-CA" dirty="0"/>
              <a:t>Sub-</a:t>
            </a:r>
            <a:r>
              <a:rPr lang="en-CA" dirty="0" err="1"/>
              <a:t>lethaly</a:t>
            </a:r>
            <a:r>
              <a:rPr lang="en-CA" dirty="0"/>
              <a:t> damaged cells between RT fractions can be repaired and cause recurrence of disease</a:t>
            </a:r>
          </a:p>
          <a:p>
            <a:pPr lvl="1"/>
            <a:r>
              <a:rPr lang="en-CA" dirty="0"/>
              <a:t>Chemotherapy agents (cisplatin) can inhibit lethal damage repair of cancer cells and augment RT damage</a:t>
            </a:r>
          </a:p>
          <a:p>
            <a:pPr lvl="1"/>
            <a:r>
              <a:rPr lang="en-CA" dirty="0"/>
              <a:t>Cytoreduction of hypoxic tumor cells with CT might improve tumor oxygenation and radio-sensitivity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2727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C192-262A-4853-BAA7-695A1EEF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Winding up the topic…1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AA7D-08DC-4B8F-A7A8-566AC39F6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Organ-preservation strategies, either surgical or non-surgical, have dominated the treatment of early laryngeal lesions in recent years</a:t>
            </a:r>
          </a:p>
          <a:p>
            <a:r>
              <a:rPr lang="en-CA" dirty="0"/>
              <a:t> A trend toward conservative management has also been noted for locally advanced carcinomas</a:t>
            </a:r>
          </a:p>
          <a:p>
            <a:r>
              <a:rPr lang="en-CA" dirty="0"/>
              <a:t>TL is not the only available treatment option for such lesions anymore.</a:t>
            </a:r>
          </a:p>
          <a:p>
            <a:r>
              <a:rPr lang="en-CA" dirty="0"/>
              <a:t>Recent developments and newly integrated strategies, including concomitant CRT (CCRT), induction chemotherapy, and modern RT methods have reshaped the field of advanced laryngeal cancer treatment</a:t>
            </a:r>
          </a:p>
        </p:txBody>
      </p:sp>
    </p:spTree>
    <p:extLst>
      <p:ext uri="{BB962C8B-B14F-4D97-AF65-F5344CB8AC3E}">
        <p14:creationId xmlns:p14="http://schemas.microsoft.com/office/powerpoint/2010/main" val="2232731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6BED8-F009-4B50-A171-47419F890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Winding up the topic…2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2DF6-F178-4204-A83B-809FF6734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Among available organ-preservation modalities, platinum-based CCRT has proven most effective and popular for advanced lesions, showing high rates of laryngeal preservation and satisfactory oncologic results</a:t>
            </a:r>
          </a:p>
          <a:p>
            <a:r>
              <a:rPr lang="en-CA" dirty="0"/>
              <a:t>Both radiotherapy and chemotherapy, however, have been associated with severe adverse effects:</a:t>
            </a:r>
          </a:p>
          <a:p>
            <a:pPr lvl="1"/>
            <a:r>
              <a:rPr lang="en-CA" dirty="0"/>
              <a:t>Dysphagia, xerostomia, trismus, mandibular </a:t>
            </a:r>
            <a:r>
              <a:rPr lang="en-CA" dirty="0" err="1"/>
              <a:t>radionecrosis</a:t>
            </a:r>
            <a:r>
              <a:rPr lang="en-CA" dirty="0"/>
              <a:t>, fibrosis, and pharyngeal strictures. </a:t>
            </a:r>
          </a:p>
          <a:p>
            <a:pPr lvl="1"/>
            <a:r>
              <a:rPr lang="en-CA" dirty="0"/>
              <a:t>Systemic adverse effects include bone marrow toxicity, infections, neuropathy, renal failure, nutritional deficiencies, and fatigue. </a:t>
            </a:r>
          </a:p>
        </p:txBody>
      </p:sp>
    </p:spTree>
    <p:extLst>
      <p:ext uri="{BB962C8B-B14F-4D97-AF65-F5344CB8AC3E}">
        <p14:creationId xmlns:p14="http://schemas.microsoft.com/office/powerpoint/2010/main" val="1520648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9DE85-33EB-4B8F-9DE3-B24190E16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Winding up the topic…3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A13D1-90DE-4F89-BE62-A64DDF63B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Organ preservation does not necessarily lead to functional preservation.</a:t>
            </a:r>
          </a:p>
          <a:p>
            <a:r>
              <a:rPr lang="en-CA" dirty="0"/>
              <a:t>Late functional issues following CRT might involve voice as well as swallowing difficulties and in numerous occasions necessitate a permanent tracheostomy and/or gastrostomy.</a:t>
            </a:r>
          </a:p>
          <a:p>
            <a:r>
              <a:rPr lang="en-CA" dirty="0"/>
              <a:t>In fact, quality of life in many individuals may end up to be much worse after organ preservation treatment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281245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98603-BB42-49A9-A395-297D2F92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Winding up the topic…4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8F9D2-2B8E-4330-B570-686BB1E81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application of TL as initial treatment has decreased remarkably</a:t>
            </a:r>
          </a:p>
          <a:p>
            <a:r>
              <a:rPr lang="en-CA" dirty="0"/>
              <a:t>Now mostly employed as salvage treatment after failure of non-surgical management strategies</a:t>
            </a:r>
          </a:p>
          <a:p>
            <a:r>
              <a:rPr lang="en-CA" dirty="0"/>
              <a:t>The question whether the most advanced laryngeal lesions with invasion of cartilage are better served with initial non-surgical therapy or TL still remains open</a:t>
            </a:r>
          </a:p>
          <a:p>
            <a:r>
              <a:rPr lang="en-CA" dirty="0"/>
              <a:t>Surgery remains a key element for successful management of T4 laryngeal lesions. </a:t>
            </a:r>
          </a:p>
        </p:txBody>
      </p:sp>
    </p:spTree>
    <p:extLst>
      <p:ext uri="{BB962C8B-B14F-4D97-AF65-F5344CB8AC3E}">
        <p14:creationId xmlns:p14="http://schemas.microsoft.com/office/powerpoint/2010/main" val="2324970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AE6C-9995-4BD7-8BA3-AF73BD58F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62767-ADD5-4F36-BFD0-EF763F35C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260112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Recent Advances in Management of Laryngeal Cancer, </a:t>
            </a:r>
            <a:r>
              <a:rPr lang="en-CA" dirty="0" err="1"/>
              <a:t>Youn</a:t>
            </a:r>
            <a:r>
              <a:rPr lang="en-CA" dirty="0"/>
              <a:t> Sang Shim, Cancer Research and Treatment 2004;36(1):13-18 </a:t>
            </a:r>
          </a:p>
          <a:p>
            <a:r>
              <a:rPr lang="en-CA" dirty="0"/>
              <a:t>Advanced Laryngeal Cancer,  </a:t>
            </a:r>
            <a:r>
              <a:rPr lang="en-CA" dirty="0" err="1"/>
              <a:t>Dimitrios</a:t>
            </a:r>
            <a:r>
              <a:rPr lang="en-CA" dirty="0"/>
              <a:t> </a:t>
            </a:r>
            <a:r>
              <a:rPr lang="en-CA" dirty="0" err="1"/>
              <a:t>Moraitis</a:t>
            </a:r>
            <a:r>
              <a:rPr lang="en-CA" dirty="0"/>
              <a:t>,  Accessed at </a:t>
            </a:r>
            <a:r>
              <a:rPr lang="en-CA" dirty="0">
                <a:hlinkClick r:id="rId2"/>
              </a:rPr>
              <a:t>https://www.utmb.edu/otoref/Grnds/Advanced-Laryngeal-CA-2003-12/Advanced-LaryngeaL-CA-2003-12.pdf</a:t>
            </a:r>
            <a:r>
              <a:rPr lang="en-CA" dirty="0"/>
              <a:t> Date accessed :2017/07/24</a:t>
            </a:r>
          </a:p>
          <a:p>
            <a:r>
              <a:rPr lang="en-CA" dirty="0"/>
              <a:t>Management of locally advanced laryngeal cancer; Alexander D </a:t>
            </a:r>
            <a:r>
              <a:rPr lang="en-CA" dirty="0" err="1"/>
              <a:t>Karatzanis</a:t>
            </a:r>
            <a:r>
              <a:rPr lang="en-CA" dirty="0"/>
              <a:t>, Georgios </a:t>
            </a:r>
            <a:r>
              <a:rPr lang="en-CA" dirty="0" err="1"/>
              <a:t>Psychogios</a:t>
            </a:r>
            <a:r>
              <a:rPr lang="en-CA" dirty="0"/>
              <a:t>, Frank </a:t>
            </a:r>
            <a:r>
              <a:rPr lang="en-CA" dirty="0" err="1"/>
              <a:t>Waldfahrer</a:t>
            </a:r>
            <a:r>
              <a:rPr lang="en-CA" dirty="0"/>
              <a:t>, Markus </a:t>
            </a:r>
            <a:r>
              <a:rPr lang="en-CA" dirty="0" err="1"/>
              <a:t>Kapsreiter</a:t>
            </a:r>
            <a:r>
              <a:rPr lang="en-CA" dirty="0"/>
              <a:t>, Johannes </a:t>
            </a:r>
            <a:r>
              <a:rPr lang="en-CA" dirty="0" err="1"/>
              <a:t>Zenk</a:t>
            </a:r>
            <a:r>
              <a:rPr lang="en-CA" dirty="0"/>
              <a:t>, George A </a:t>
            </a:r>
            <a:r>
              <a:rPr lang="en-CA" dirty="0" err="1"/>
              <a:t>Velegrakis</a:t>
            </a:r>
            <a:r>
              <a:rPr lang="en-CA" dirty="0"/>
              <a:t> and Heinrich </a:t>
            </a:r>
            <a:r>
              <a:rPr lang="en-CA" dirty="0" err="1"/>
              <a:t>Iro</a:t>
            </a:r>
            <a:r>
              <a:rPr lang="en-CA" dirty="0"/>
              <a:t>, Journal of Otolaryngology - Head &amp; Neck Surgery201443:4 Accessed online at </a:t>
            </a:r>
            <a:r>
              <a:rPr lang="en-CA" dirty="0">
                <a:hlinkClick r:id="rId3"/>
              </a:rPr>
              <a:t>https://journalotohns.biomedcentral.com/articles/10.1186/1916-0216-43-4 on 2017/07/24</a:t>
            </a:r>
            <a:endParaRPr lang="en-CA" dirty="0"/>
          </a:p>
          <a:p>
            <a:r>
              <a:rPr lang="en-CA" dirty="0"/>
              <a:t>Management of early glottic cancers: Role of Surgery vs Radiation Therapy, </a:t>
            </a:r>
            <a:r>
              <a:rPr lang="en-CA" dirty="0" err="1"/>
              <a:t>Naren</a:t>
            </a:r>
            <a:r>
              <a:rPr lang="en-CA" dirty="0"/>
              <a:t> Venkatesan. Accessed online at </a:t>
            </a:r>
            <a:r>
              <a:rPr lang="en-CA" dirty="0">
                <a:hlinkClick r:id="rId4"/>
              </a:rPr>
              <a:t>https://www.utmb.edu/otoref/grnds/ca-glottic-2013-10-15/ca-glottic-pic-2013-10.pdf</a:t>
            </a:r>
            <a:r>
              <a:rPr lang="en-CA" dirty="0"/>
              <a:t>  on 2014/07/24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162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87950-414A-4204-B90B-5878F368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Tumor Site &amp; Clinical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FF43-94AE-43CA-9C2A-A586AF017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Subtle symptoms in supraglottic carcinoma often ignored</a:t>
            </a:r>
          </a:p>
          <a:p>
            <a:r>
              <a:rPr lang="en-CA" dirty="0"/>
              <a:t>Slowly growing well differentiated glottic carcinoma</a:t>
            </a:r>
          </a:p>
          <a:p>
            <a:r>
              <a:rPr lang="en-CA" dirty="0"/>
              <a:t>Rich lymphatics and absence of barriers promote early bilateral spread of supraglottic carcinoma</a:t>
            </a:r>
          </a:p>
          <a:p>
            <a:r>
              <a:rPr lang="en-CA" dirty="0"/>
              <a:t>High rate of occult and bilateral metastasis in supraglottic carcinoma</a:t>
            </a:r>
          </a:p>
          <a:p>
            <a:r>
              <a:rPr lang="en-CA" dirty="0"/>
              <a:t>Rare LN metastasis in glottic carcinoma </a:t>
            </a:r>
          </a:p>
          <a:p>
            <a:r>
              <a:rPr lang="en-CA" dirty="0"/>
              <a:t> 19% incidence of nodal metastasis in glottic tumors with subglottic extension, 33% in supraglottic and 52% in </a:t>
            </a:r>
            <a:r>
              <a:rPr lang="en-CA" dirty="0" err="1"/>
              <a:t>transglottic</a:t>
            </a:r>
            <a:r>
              <a:rPr lang="en-CA" dirty="0"/>
              <a:t> disease</a:t>
            </a:r>
          </a:p>
        </p:txBody>
      </p:sp>
    </p:spTree>
    <p:extLst>
      <p:ext uri="{BB962C8B-B14F-4D97-AF65-F5344CB8AC3E}">
        <p14:creationId xmlns:p14="http://schemas.microsoft.com/office/powerpoint/2010/main" val="150860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2A31-99B0-4093-A6C7-1078338A1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Major barriers to the spread of cancer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9D765-93CB-4856-A618-A80E9D77A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conus </a:t>
            </a:r>
            <a:r>
              <a:rPr lang="en-CA" dirty="0" err="1"/>
              <a:t>elasticus</a:t>
            </a:r>
            <a:r>
              <a:rPr lang="en-CA" dirty="0"/>
              <a:t> inferiorly</a:t>
            </a:r>
          </a:p>
          <a:p>
            <a:r>
              <a:rPr lang="en-CA" dirty="0"/>
              <a:t>The quadrangular membrane laterally, and the</a:t>
            </a:r>
          </a:p>
          <a:p>
            <a:r>
              <a:rPr lang="en-CA" dirty="0"/>
              <a:t>Thyrohyoid membrane superiorly</a:t>
            </a:r>
          </a:p>
          <a:p>
            <a:r>
              <a:rPr lang="en-CA" dirty="0"/>
              <a:t>Broyles’ Tendon is the insertion of the </a:t>
            </a:r>
            <a:r>
              <a:rPr lang="en-CA" dirty="0" err="1"/>
              <a:t>vocalis</a:t>
            </a:r>
            <a:r>
              <a:rPr lang="en-CA" dirty="0"/>
              <a:t> tendon into the thyroid cartilage in the area of the anterior commissure</a:t>
            </a:r>
          </a:p>
        </p:txBody>
      </p:sp>
    </p:spTree>
    <p:extLst>
      <p:ext uri="{BB962C8B-B14F-4D97-AF65-F5344CB8AC3E}">
        <p14:creationId xmlns:p14="http://schemas.microsoft.com/office/powerpoint/2010/main" val="93698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2F65-3837-4592-823B-ACF17ECB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Prognostic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47434-5008-4EA9-A673-8F19CB027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Tumor differentiation</a:t>
            </a:r>
          </a:p>
          <a:p>
            <a:r>
              <a:rPr lang="en-CA" dirty="0"/>
              <a:t>Infiltrative pattern</a:t>
            </a:r>
          </a:p>
          <a:p>
            <a:r>
              <a:rPr lang="en-CA" dirty="0"/>
              <a:t>Cartilage invasion is associated with nodal metastasis and decreased survival</a:t>
            </a:r>
          </a:p>
          <a:p>
            <a:r>
              <a:rPr lang="en-CA" dirty="0"/>
              <a:t>Nodal status, extra capsular spread is associated with worse prognosis</a:t>
            </a:r>
          </a:p>
        </p:txBody>
      </p:sp>
    </p:spTree>
    <p:extLst>
      <p:ext uri="{BB962C8B-B14F-4D97-AF65-F5344CB8AC3E}">
        <p14:creationId xmlns:p14="http://schemas.microsoft.com/office/powerpoint/2010/main" val="1947467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88E31-D87F-470F-9FCD-0466B047B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General Principles of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EB3B3-84A5-4329-B638-2BC13981F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T stage of laryngeal cancer is important</a:t>
            </a:r>
          </a:p>
          <a:p>
            <a:r>
              <a:rPr lang="en-CA" dirty="0"/>
              <a:t>Early laryngeal cancer includes T stages 1 and 2</a:t>
            </a:r>
          </a:p>
          <a:p>
            <a:r>
              <a:rPr lang="en-CA" dirty="0"/>
              <a:t> Advanced laryngeal cancer includes those at stages 3 and 4</a:t>
            </a:r>
          </a:p>
        </p:txBody>
      </p:sp>
    </p:spTree>
    <p:extLst>
      <p:ext uri="{BB962C8B-B14F-4D97-AF65-F5344CB8AC3E}">
        <p14:creationId xmlns:p14="http://schemas.microsoft.com/office/powerpoint/2010/main" val="143209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F9BD6-53DA-4462-AC5C-9A06AD10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Early Laryngeal Cancer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3BC7D-7033-408F-80F3-A78CFBF8C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Patients with early laryngeal cancer have a greater opportunity for preservation of the larynx than those with advanced laryngeal cancer</a:t>
            </a:r>
          </a:p>
          <a:p>
            <a:r>
              <a:rPr lang="en-CA" dirty="0"/>
              <a:t>They are usually treated with multiple surgical methods:</a:t>
            </a:r>
          </a:p>
          <a:p>
            <a:pPr lvl="1"/>
            <a:r>
              <a:rPr lang="en-CA" dirty="0"/>
              <a:t>Transoral laser cordectomy</a:t>
            </a:r>
          </a:p>
          <a:p>
            <a:pPr lvl="1"/>
            <a:r>
              <a:rPr lang="en-CA" dirty="0" err="1"/>
              <a:t>Laryngofissure</a:t>
            </a:r>
            <a:r>
              <a:rPr lang="en-CA" dirty="0"/>
              <a:t> cordectomy, </a:t>
            </a:r>
          </a:p>
          <a:p>
            <a:pPr lvl="1"/>
            <a:r>
              <a:rPr lang="en-CA" dirty="0"/>
              <a:t>Vertical partial laryngectomy</a:t>
            </a:r>
          </a:p>
          <a:p>
            <a:pPr lvl="1"/>
            <a:r>
              <a:rPr lang="en-CA" dirty="0"/>
              <a:t>Supraglottic subtotal laryngectomy</a:t>
            </a:r>
          </a:p>
          <a:p>
            <a:r>
              <a:rPr lang="en-CA" dirty="0"/>
              <a:t>Radiotherapy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3090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EC7A-1EF7-41B0-AB02-B0160D50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Advanced Stage Laryngeal Cancer-1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09787-9B06-41BD-8C99-C0572D98E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9400" y="2683726"/>
            <a:ext cx="8804871" cy="3661317"/>
          </a:xfrm>
        </p:spPr>
        <p:txBody>
          <a:bodyPr>
            <a:normAutofit/>
          </a:bodyPr>
          <a:lstStyle/>
          <a:p>
            <a:r>
              <a:rPr lang="en-CA" dirty="0"/>
              <a:t>Many patients used to be treated with a total laryngectomy</a:t>
            </a:r>
          </a:p>
          <a:p>
            <a:r>
              <a:rPr lang="en-CA" dirty="0"/>
              <a:t>A combination therapy of neoadjuvant chemotherapy   followed by an operation or radiotherapy, has been tried. </a:t>
            </a:r>
          </a:p>
          <a:p>
            <a:r>
              <a:rPr lang="en-CA" dirty="0"/>
              <a:t>The combination of cisplatin and 5-FU results in complete macroscopic disappearance of tumors in 30~40% of previously untreated patients.</a:t>
            </a:r>
          </a:p>
          <a:p>
            <a:r>
              <a:rPr lang="en-CA" dirty="0"/>
              <a:t> Most </a:t>
            </a:r>
            <a:r>
              <a:rPr lang="en-CA" dirty="0" err="1"/>
              <a:t>chemosensitive</a:t>
            </a:r>
            <a:r>
              <a:rPr lang="en-CA" dirty="0"/>
              <a:t> tumors are also radiosensitive. 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    </a:t>
            </a:r>
            <a:r>
              <a:rPr lang="en-CA" sz="1600" i="1" dirty="0"/>
              <a:t>In neoadjuvant (also called preoperative or primary) chemotherapy, drug treatment takes place before surgical extraction of a tumor. </a:t>
            </a: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54F5239B-63FC-4FA3-ABB6-8AA2BD6676DE}"/>
              </a:ext>
            </a:extLst>
          </p:cNvPr>
          <p:cNvSpPr/>
          <p:nvPr/>
        </p:nvSpPr>
        <p:spPr>
          <a:xfrm>
            <a:off x="8830651" y="3133491"/>
            <a:ext cx="179533" cy="21187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330507-A9CF-4E68-BF60-407B88040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010" y="5698485"/>
            <a:ext cx="219475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57468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305</TotalTime>
  <Words>1677</Words>
  <Application>Microsoft Office PowerPoint</Application>
  <PresentationFormat>Widescreen</PresentationFormat>
  <Paragraphs>175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Calibri</vt:lpstr>
      <vt:lpstr>Century Schoolbook</vt:lpstr>
      <vt:lpstr>Corbel</vt:lpstr>
      <vt:lpstr>Feathered</vt:lpstr>
      <vt:lpstr>Some thoughts on Carcinoma Larynx</vt:lpstr>
      <vt:lpstr>Complex anatomy and embryology </vt:lpstr>
      <vt:lpstr>Anatomy and Embryology </vt:lpstr>
      <vt:lpstr>Tumor Site &amp; Clinical Behavior</vt:lpstr>
      <vt:lpstr>Major barriers to the spread of cancer </vt:lpstr>
      <vt:lpstr>Prognostic Features</vt:lpstr>
      <vt:lpstr>General Principles of Management</vt:lpstr>
      <vt:lpstr>Early Laryngeal Cancer</vt:lpstr>
      <vt:lpstr>Advanced Stage Laryngeal Cancer-1</vt:lpstr>
      <vt:lpstr>Advanced Stage Laryngeal Cancer-2</vt:lpstr>
      <vt:lpstr>Neck Dissection</vt:lpstr>
      <vt:lpstr>Radiotherapy</vt:lpstr>
      <vt:lpstr>Treatment of early laryngeal cancer</vt:lpstr>
      <vt:lpstr>Laser surgery versus radiotherapy</vt:lpstr>
      <vt:lpstr>Carcinomas of the glottis </vt:lpstr>
      <vt:lpstr>Transoral laser excision: Advantages</vt:lpstr>
      <vt:lpstr>Transoral laser excision: Disadvantages</vt:lpstr>
      <vt:lpstr>Malignant tumours localized at anterior commissure</vt:lpstr>
      <vt:lpstr>Recommended indications for radiotherapy</vt:lpstr>
      <vt:lpstr>Treatment of Advanced Laryngeal Cancer</vt:lpstr>
      <vt:lpstr>Advanced Laryngeal Cancer Treatment</vt:lpstr>
      <vt:lpstr>Treatment Planning</vt:lpstr>
      <vt:lpstr>What type of surgery?</vt:lpstr>
      <vt:lpstr>Other treatment options</vt:lpstr>
      <vt:lpstr>Radiotherapy</vt:lpstr>
      <vt:lpstr>The 5 R's Of Fractionation</vt:lpstr>
      <vt:lpstr>Alerted Fractionation</vt:lpstr>
      <vt:lpstr>Alerted Fractionation</vt:lpstr>
      <vt:lpstr>Complications after RT</vt:lpstr>
      <vt:lpstr>Rationale of combining CT with RT</vt:lpstr>
      <vt:lpstr>Winding up the topic…1</vt:lpstr>
      <vt:lpstr>Winding up the topic…2</vt:lpstr>
      <vt:lpstr>Winding up the topic…3</vt:lpstr>
      <vt:lpstr>Winding up the topic…4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thoughts on Carcinoma Larynx</dc:title>
  <dc:creator>Dinesh Kumar Sharma</dc:creator>
  <cp:lastModifiedBy>Dinesh Kumar Sharma</cp:lastModifiedBy>
  <cp:revision>40</cp:revision>
  <dcterms:created xsi:type="dcterms:W3CDTF">2017-07-24T04:54:43Z</dcterms:created>
  <dcterms:modified xsi:type="dcterms:W3CDTF">2017-07-25T13:13:27Z</dcterms:modified>
</cp:coreProperties>
</file>